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4" r:id="rId3"/>
    <p:sldId id="265" r:id="rId4"/>
    <p:sldId id="272" r:id="rId5"/>
    <p:sldId id="273" r:id="rId6"/>
    <p:sldId id="262" r:id="rId7"/>
    <p:sldId id="266" r:id="rId8"/>
    <p:sldId id="263" r:id="rId9"/>
    <p:sldId id="267" r:id="rId10"/>
    <p:sldId id="258" r:id="rId11"/>
    <p:sldId id="268" r:id="rId12"/>
    <p:sldId id="260" r:id="rId13"/>
    <p:sldId id="269" r:id="rId14"/>
    <p:sldId id="261" r:id="rId15"/>
    <p:sldId id="270" r:id="rId16"/>
    <p:sldId id="259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248" userDrawn="1">
          <p15:clr>
            <a:srgbClr val="A4A3A4"/>
          </p15:clr>
        </p15:guide>
        <p15:guide id="3" pos="6312" userDrawn="1">
          <p15:clr>
            <a:srgbClr val="A4A3A4"/>
          </p15:clr>
        </p15:guide>
        <p15:guide id="4" orient="horz" pos="3816" userDrawn="1">
          <p15:clr>
            <a:srgbClr val="A4A3A4"/>
          </p15:clr>
        </p15:guide>
        <p15:guide id="5" pos="2400" userDrawn="1">
          <p15:clr>
            <a:srgbClr val="A4A3A4"/>
          </p15:clr>
        </p15:guide>
        <p15:guide id="6" pos="50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88" y="96"/>
      </p:cViewPr>
      <p:guideLst>
        <p:guide orient="horz" pos="1152"/>
        <p:guide pos="1248"/>
        <p:guide pos="6312"/>
        <p:guide orient="horz" pos="3816"/>
        <p:guide pos="2400"/>
        <p:guide pos="50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BDF54-ED84-4D46-841D-061DD48E718E}" type="datetimeFigureOut">
              <a:rPr lang="en-US" smtClean="0"/>
              <a:t>9/19/2023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9CF98-B6AA-44C5-875F-D868CCFF0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82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8F0A2-0A34-C4F6-E5D7-353AC4681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553506-851C-3335-AD7C-673C99A12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3B78E-B96E-D68E-E404-3D9599061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91F1-FDC8-4DBF-A19C-07ACAF34EEDA}" type="datetime1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22C25-7D69-CC73-2084-0B791965E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95EEB-006A-A533-9372-BDDB44F3B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41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9F2D8-4AE0-8B23-C99D-1C724BF60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9D3BAD-D60B-CEE8-C7DC-CAFAE437F7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6C070-B3B2-1E8E-8768-241461258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69F9E-71A6-4228-B6DD-DCF218D46A2D}" type="datetime1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A7E127-CF49-E975-DF5C-56241C73B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EDC804-0E11-05BD-C584-D67AE3049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8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7F3D7E-2D5D-6382-7D53-57454FFAD9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8AD5AC-EF7A-E3E4-5492-A0B57DC0B1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3696C-6BA9-2C25-972A-020945D8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EB5CD-071B-4536-99B4-0E171889CF43}" type="datetime1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10895-36CC-9AEC-99A8-6444BBB2E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15211-CC94-6694-D1E3-84587211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98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0415B-D07E-099A-B5CF-967EFE924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F9B34-EC1B-DF0B-F39D-9FA86C6BC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8A50D-FD23-E9EB-9E15-44F99C570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403CF-B3D1-4485-A723-614309B8C331}" type="datetime1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72F80-215D-F3E0-96BF-AD616AE63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642AA6-AEDD-11F2-D53C-B2BD69A03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736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E2235-B707-B6DA-12C6-66C74918D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954A2-F45C-D8C7-79D4-BA21F53F0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912A2-67A6-714C-161F-BC261643B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2B8C8-6078-4195-8707-486677BE3C31}" type="datetime1">
              <a:rPr lang="en-US" smtClean="0"/>
              <a:t>9/19/2023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7852F-F7C6-BFDA-A42C-AF8EC91EF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725F8-F37F-193A-AFC1-D7C2BC18F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92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1439C-91D1-59D9-BF89-27F239996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7F871-0B26-50BA-0378-18DD2F82EB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A63361-07B1-BB6F-69DD-349EDF129B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97F36F-0E78-2C61-B6C4-7B21DAFA4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E5081-EC54-4223-87F8-1BE454D7EFEB}" type="datetime1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B3CDAF-A4F2-7082-025B-AA929ACD7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1EFE8A-1D66-C4FD-106B-AA4D5623A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4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17102-0628-C14C-F53D-D99540DBD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BD7F63-D3CD-8E15-7824-023119C7F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778D79-EA5B-2D8A-8A0E-1261BE5C45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19BFCE-FAF2-288C-611F-8E3FF1C6B5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ACE234-26AE-34F7-A1C8-4D8E82FC0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B47BD6-53C8-5F12-CFF7-654449FE0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5BE80-6780-4BF3-9C62-73F3FB5D5CA1}" type="datetime1">
              <a:rPr lang="en-US" smtClean="0"/>
              <a:t>9/19/2023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496433-CBD9-FF2D-C515-456A16EFF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8B31B9-EA52-83FD-A38E-44CB91E97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2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ACA7D-3C26-DFD3-0D19-15AB5E155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CDA129-D54E-0D74-CAD6-F7112160B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D152C-A47F-4EDD-B010-5A25777EA80B}" type="datetime1">
              <a:rPr lang="en-US" smtClean="0"/>
              <a:t>9/19/2023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563AA-9A3A-76D5-52ED-D6915F66A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B3342-6BF8-C94C-2564-9D1A477EB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66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5F5B7F-7EAC-8A61-93D0-2E1FF55E5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37521-4F4C-417C-B675-4796695DD966}" type="datetime1">
              <a:rPr lang="en-US" smtClean="0"/>
              <a:t>9/19/2023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AB0AC7-8E4C-5DC1-FB19-F02CA470C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#iampublicworks toolkit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F5B01-6156-599B-DC63-5BE1B8A08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10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2C876-6CEA-C5FA-DBD5-5D8A0DCBE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4648BB-C179-04CC-218D-BB6543735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E68E60-6052-F3FF-CEA2-ABB5C1D3A0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629006-5518-F616-9F60-A52B6C102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36175-45A9-444C-9F09-800A31DC73AA}" type="datetime1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F7FC58-EF1C-58EC-AC3A-54592054F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B2AD0-590C-87BB-8565-18037265D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601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64878-446E-B578-940C-63E814CEC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D440E4-2493-844B-A775-0CBC71FA6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7CD11A-FE99-5313-4FB6-3593D5F4A8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84609F-D427-FE89-76C9-1CCC9AA6D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66ABF-009E-4845-9C7F-97F44F2814FB}" type="datetime1">
              <a:rPr lang="en-US" smtClean="0"/>
              <a:t>9/19/2023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A2C7E1-EC46-3DA3-260D-40FD7E68D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2CB63-616D-F2D4-E3C2-25DC1F843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34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36EEA4-B28E-EE2B-70C1-DD172745C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80E1BF-9F30-63FE-0187-E0042364B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E67F95-0B62-803A-EC17-AFAEF7762D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C7991-F726-487F-A160-A67AFBE98FC7}" type="datetime1">
              <a:rPr lang="en-US" smtClean="0"/>
              <a:t>9/19/2023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6ACAC-8D30-BFD6-FADD-3EA72E02B9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#iampublicworks toolkit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B9EAC-2723-1888-C47C-EC74CA5C57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58E57-5779-461C-BBB8-D47F1E63EC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2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2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2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2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svg"/><Relationship Id="rId21" Type="http://schemas.openxmlformats.org/officeDocument/2006/relationships/image" Target="../media/image22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5" Type="http://schemas.openxmlformats.org/officeDocument/2006/relationships/image" Target="../media/image26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24" Type="http://schemas.openxmlformats.org/officeDocument/2006/relationships/image" Target="../media/image25.pn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23" Type="http://schemas.openxmlformats.org/officeDocument/2006/relationships/image" Target="../media/image24.sv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sv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svg"/><Relationship Id="rId7" Type="http://schemas.openxmlformats.org/officeDocument/2006/relationships/image" Target="../media/image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A6981-4B62-20A2-D18A-A3D54342C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0144" y="1122363"/>
            <a:ext cx="9144000" cy="2387600"/>
          </a:xfrm>
        </p:spPr>
        <p:txBody>
          <a:bodyPr/>
          <a:lstStyle/>
          <a:p>
            <a:r>
              <a:rPr lang="en-US" dirty="0"/>
              <a:t>#iampublicworks toolkit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8A48F7-2265-CBE0-4C3F-8399C11ABB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31490" y="3602038"/>
            <a:ext cx="6936509" cy="1655762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Produced by the American Public Works (APWA) Washington Chapter for use by anyone with the goal of promoting awareness of public </a:t>
            </a:r>
            <a:r>
              <a:rPr lang="en-US"/>
              <a:t>works.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1071B44-A772-6538-3FF1-93C198867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1455" y="1849582"/>
            <a:ext cx="2309090" cy="230909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1834A5-03C8-E7ED-1C1F-67BD86B74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2C49C-E4D4-49C7-9A4E-D61972BEBC3C}" type="datetime1">
              <a:rPr lang="en-US" smtClean="0"/>
              <a:t>9/19/2023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386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1ACDBE89-D1E6-11B2-B7A5-F8753C088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6805"/>
          <a:stretch/>
        </p:blipFill>
        <p:spPr>
          <a:xfrm>
            <a:off x="3844639" y="1928812"/>
            <a:ext cx="5715000" cy="30003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CFEABD8-D271-ECF0-668A-305257720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49398" y="1928812"/>
            <a:ext cx="5710241" cy="30003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846D44A-30BC-776F-0930-8041B7A5C7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8419" y="3960812"/>
            <a:ext cx="2579126" cy="90963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B2337C4-F545-91BC-05ED-C22DC45217E7}"/>
              </a:ext>
            </a:extLst>
          </p:cNvPr>
          <p:cNvSpPr txBox="1"/>
          <p:nvPr/>
        </p:nvSpPr>
        <p:spPr>
          <a:xfrm>
            <a:off x="489527" y="1730671"/>
            <a:ext cx="32050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1F4FE7-50CD-924E-6ED8-7A468C145E54}"/>
              </a:ext>
            </a:extLst>
          </p:cNvPr>
          <p:cNvSpPr txBox="1"/>
          <p:nvPr/>
        </p:nvSpPr>
        <p:spPr>
          <a:xfrm>
            <a:off x="9709733" y="1824534"/>
            <a:ext cx="24568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large, you can crop right here in PPT. </a:t>
            </a:r>
          </a:p>
          <a:p>
            <a:endParaRPr lang="en-US" dirty="0"/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(4.61in x 8.78in) or to see Guidelines, “View”, Check box to Guides.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21AC3BA-610D-0633-0974-BE3FA52C23C3}"/>
              </a:ext>
            </a:extLst>
          </p:cNvPr>
          <p:cNvSpPr txBox="1"/>
          <p:nvPr/>
        </p:nvSpPr>
        <p:spPr>
          <a:xfrm>
            <a:off x="3844639" y="4941462"/>
            <a:ext cx="4652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Rectangle – Orange/Yellow (4.61in x 8.78in)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F6E3FC5-C454-5A3D-36C3-4339311979BB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5251E663-8E04-57E9-DD0E-AFBD617E6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562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1ACDBE89-D1E6-11B2-B7A5-F8753C088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6805"/>
          <a:stretch/>
        </p:blipFill>
        <p:spPr>
          <a:xfrm>
            <a:off x="2001292" y="1851031"/>
            <a:ext cx="8007667" cy="420052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CFEABD8-D271-ECF0-668A-305257720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01494" y="1851030"/>
            <a:ext cx="8029303" cy="42153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846D44A-30BC-776F-0930-8041B7A5C7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08170" y="4695831"/>
            <a:ext cx="3613785" cy="127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371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01017C8-C994-3278-113C-7866C785513D}"/>
              </a:ext>
            </a:extLst>
          </p:cNvPr>
          <p:cNvGrpSpPr>
            <a:grpSpLocks noChangeAspect="1"/>
          </p:cNvGrpSpPr>
          <p:nvPr/>
        </p:nvGrpSpPr>
        <p:grpSpPr>
          <a:xfrm>
            <a:off x="3746960" y="1841790"/>
            <a:ext cx="5719760" cy="3000375"/>
            <a:chOff x="495767" y="428625"/>
            <a:chExt cx="11439525" cy="6000750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1ACDBE89-D1E6-11B2-B7A5-F8753C0883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b="6805"/>
            <a:stretch/>
          </p:blipFill>
          <p:spPr>
            <a:xfrm>
              <a:off x="495767" y="428625"/>
              <a:ext cx="11439525" cy="6000750"/>
            </a:xfrm>
            <a:prstGeom prst="rect">
              <a:avLst/>
            </a:prstGeom>
          </p:spPr>
        </p:pic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27067A51-B9E0-3B5C-4B79-2524692C2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1068" y="428625"/>
              <a:ext cx="11430000" cy="6000750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3B733DD8-7FCE-5B33-F35B-496110A41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48450" y="4492624"/>
              <a:ext cx="5162550" cy="1819275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AD7C66D-78A7-9DDE-6686-B61A3FFCC8B2}"/>
              </a:ext>
            </a:extLst>
          </p:cNvPr>
          <p:cNvSpPr txBox="1"/>
          <p:nvPr/>
        </p:nvSpPr>
        <p:spPr>
          <a:xfrm>
            <a:off x="489527" y="1730671"/>
            <a:ext cx="32050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2A120-4B23-3977-CF8E-EF4C1E70F1B0}"/>
              </a:ext>
            </a:extLst>
          </p:cNvPr>
          <p:cNvSpPr txBox="1"/>
          <p:nvPr/>
        </p:nvSpPr>
        <p:spPr>
          <a:xfrm>
            <a:off x="9709733" y="1843464"/>
            <a:ext cx="24568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large, you can crop right here in PPT. </a:t>
            </a:r>
          </a:p>
          <a:p>
            <a:endParaRPr lang="en-US" dirty="0"/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(4.61in x 8.78in) or to see Guidelines, “View”, Check box to Guides.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0FB47A-252F-DC93-9C76-BA76434A9112}"/>
              </a:ext>
            </a:extLst>
          </p:cNvPr>
          <p:cNvSpPr txBox="1"/>
          <p:nvPr/>
        </p:nvSpPr>
        <p:spPr>
          <a:xfrm>
            <a:off x="3761515" y="4858329"/>
            <a:ext cx="402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Rectangle – Blue/Green (4.61in x 8.78in)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50F90C-9E5B-728B-DA37-D8C03285785E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EA89180-E001-7D08-67CC-BC3533E0D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291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1ACDBE89-D1E6-11B2-B7A5-F8753C088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6805"/>
          <a:stretch/>
        </p:blipFill>
        <p:spPr>
          <a:xfrm>
            <a:off x="2001294" y="1841789"/>
            <a:ext cx="8030688" cy="421611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7067A51-B9E0-3B5C-4B79-2524692C2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05001" y="1841789"/>
            <a:ext cx="8024001" cy="421611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3B733DD8-7FCE-5B33-F35B-496110A41A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04585" y="4686588"/>
            <a:ext cx="3624173" cy="127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63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0B3C119F-640C-2AA6-7F92-ABC481BC398D}"/>
              </a:ext>
            </a:extLst>
          </p:cNvPr>
          <p:cNvGrpSpPr>
            <a:grpSpLocks noChangeAspect="1"/>
          </p:cNvGrpSpPr>
          <p:nvPr/>
        </p:nvGrpSpPr>
        <p:grpSpPr>
          <a:xfrm>
            <a:off x="4595812" y="2225965"/>
            <a:ext cx="3000375" cy="3000375"/>
            <a:chOff x="2667000" y="0"/>
            <a:chExt cx="6858000" cy="6858000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34F971B-112D-A10F-14E5-AEBBDF047C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605" r="43258"/>
            <a:stretch/>
          </p:blipFill>
          <p:spPr>
            <a:xfrm>
              <a:off x="2678546" y="0"/>
              <a:ext cx="6844145" cy="6858000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4FF58D9A-9498-9CCA-2E17-33B4BD705B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9DF306C-9415-38B2-E3AE-CA34E785F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599039" y="5393699"/>
              <a:ext cx="3755809" cy="1321138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2155A48-1F60-2EF3-84E0-8FDB43565467}"/>
              </a:ext>
            </a:extLst>
          </p:cNvPr>
          <p:cNvSpPr txBox="1"/>
          <p:nvPr/>
        </p:nvSpPr>
        <p:spPr>
          <a:xfrm>
            <a:off x="489527" y="1730671"/>
            <a:ext cx="32050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5380DE-127F-CA0C-8F30-0DA1EC563063}"/>
              </a:ext>
            </a:extLst>
          </p:cNvPr>
          <p:cNvSpPr txBox="1"/>
          <p:nvPr/>
        </p:nvSpPr>
        <p:spPr>
          <a:xfrm>
            <a:off x="9245600" y="1828800"/>
            <a:ext cx="24568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large, you can crop right here in PPT. </a:t>
            </a:r>
          </a:p>
          <a:p>
            <a:endParaRPr lang="en-US" dirty="0"/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(4.61in x 4.61in) or to see Guidelines, “View”, Check box to Guides.</a:t>
            </a:r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6FCE9B6-AD05-7BE5-5EAE-EB8527BE9EF5}"/>
              </a:ext>
            </a:extLst>
          </p:cNvPr>
          <p:cNvSpPr txBox="1"/>
          <p:nvPr/>
        </p:nvSpPr>
        <p:spPr>
          <a:xfrm>
            <a:off x="3981450" y="5380243"/>
            <a:ext cx="4114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Square – Orange/Yellow (4.61in x 4.61in)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6721FD-0A68-C18F-B52E-940B103D0A4B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F7202C33-4441-11F0-799C-87FF55BB2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373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34F971B-112D-A10F-14E5-AEBBDF047C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5" r="43258"/>
          <a:stretch/>
        </p:blipFill>
        <p:spPr>
          <a:xfrm>
            <a:off x="3836585" y="1847272"/>
            <a:ext cx="4206868" cy="421538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FF58D9A-9498-9CCA-2E17-33B4BD705B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29488" y="1847272"/>
            <a:ext cx="4215384" cy="421538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9DF306C-9415-38B2-E3AE-CA34E785FB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31715" y="5162599"/>
            <a:ext cx="2308571" cy="81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32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A5CA9196-426B-472A-FEE6-7E6857F963F2}"/>
              </a:ext>
            </a:extLst>
          </p:cNvPr>
          <p:cNvGrpSpPr>
            <a:grpSpLocks noChangeAspect="1"/>
          </p:cNvGrpSpPr>
          <p:nvPr/>
        </p:nvGrpSpPr>
        <p:grpSpPr>
          <a:xfrm>
            <a:off x="4595812" y="2161310"/>
            <a:ext cx="3000375" cy="3000375"/>
            <a:chOff x="2667000" y="0"/>
            <a:chExt cx="6858000" cy="6858000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34F971B-112D-A10F-14E5-AEBBDF047C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605" r="43258"/>
            <a:stretch/>
          </p:blipFill>
          <p:spPr>
            <a:xfrm>
              <a:off x="2678546" y="0"/>
              <a:ext cx="6844145" cy="6858000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1CF1DC50-5193-6E38-3973-468EB5794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7451963D-79F2-8B2C-03BA-9A7016DA0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560291" y="5367119"/>
              <a:ext cx="3791237" cy="1336027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2064A29-6D1A-E3E1-A0D9-7C44F94DBCA5}"/>
              </a:ext>
            </a:extLst>
          </p:cNvPr>
          <p:cNvSpPr txBox="1"/>
          <p:nvPr/>
        </p:nvSpPr>
        <p:spPr>
          <a:xfrm>
            <a:off x="489527" y="1730671"/>
            <a:ext cx="32050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F1CBDC-0D3C-3D26-74A2-80521639F66E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D0464D-AABE-5D5C-072F-EB5B68125848}"/>
              </a:ext>
            </a:extLst>
          </p:cNvPr>
          <p:cNvSpPr txBox="1"/>
          <p:nvPr/>
        </p:nvSpPr>
        <p:spPr>
          <a:xfrm>
            <a:off x="4306452" y="5306352"/>
            <a:ext cx="41147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Square – Blue/Green (4.61in x 4.61in)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D13214C5-012D-84C5-4B03-C9D0E5DE2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2A49B3-8B1E-936B-F1AC-1548DF1DCEAC}"/>
              </a:ext>
            </a:extLst>
          </p:cNvPr>
          <p:cNvSpPr txBox="1"/>
          <p:nvPr/>
        </p:nvSpPr>
        <p:spPr>
          <a:xfrm>
            <a:off x="9245600" y="1828800"/>
            <a:ext cx="24568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large, you can crop right here in PPT. </a:t>
            </a:r>
          </a:p>
          <a:p>
            <a:endParaRPr lang="en-US" dirty="0"/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(4.61in x 4.61in) or to see Guidelines, “View”, Check box to Guides.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004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34F971B-112D-A10F-14E5-AEBBDF047C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5" r="43258"/>
          <a:stretch/>
        </p:blipFill>
        <p:spPr>
          <a:xfrm>
            <a:off x="3837851" y="1847273"/>
            <a:ext cx="4192040" cy="42005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CF1DC50-5193-6E38-3973-468EB5794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30779" y="1847272"/>
            <a:ext cx="4215384" cy="421538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451963D-79F2-8B2C-03BA-9A7016DA09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02921" y="5134632"/>
            <a:ext cx="2322133" cy="81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843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FF183-6DB1-752C-A7DF-AAAB77535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#iampublicworks campaign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7BA6F-4922-34C3-C767-FE1A6DADC7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WHAT</a:t>
            </a:r>
            <a:r>
              <a:rPr lang="en-US" dirty="0"/>
              <a:t> is the #iampublicworks campaign? </a:t>
            </a:r>
          </a:p>
          <a:p>
            <a:pPr marL="0" indent="0">
              <a:buNone/>
            </a:pPr>
            <a:r>
              <a:rPr lang="en-US" dirty="0"/>
              <a:t>The campaign was produced by the Washington Chapter to increase awareness of public works.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WHO</a:t>
            </a:r>
            <a:r>
              <a:rPr lang="en-US" dirty="0"/>
              <a:t> can use the graphics and hashtag? </a:t>
            </a:r>
          </a:p>
          <a:p>
            <a:pPr marL="0" indent="0">
              <a:buNone/>
            </a:pPr>
            <a:r>
              <a:rPr lang="en-US" dirty="0"/>
              <a:t>Anyone is welcome to join us in raising awareness of public works.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185517-8FF9-A1D1-A78B-88EB7078CC8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WHEN</a:t>
            </a:r>
            <a:r>
              <a:rPr lang="en-US" dirty="0"/>
              <a:t> should I/we use the campaign? </a:t>
            </a:r>
          </a:p>
          <a:p>
            <a:pPr marL="0" indent="0">
              <a:buNone/>
            </a:pPr>
            <a:r>
              <a:rPr lang="en-US" dirty="0"/>
              <a:t>Start using the hashtag and graphics on Public Works Week May 21-27, 2023 on any communication channel such as social media, email or newsletters. </a:t>
            </a:r>
          </a:p>
          <a:p>
            <a:pPr marL="0" indent="0">
              <a:buNone/>
            </a:pPr>
            <a:r>
              <a:rPr lang="en-US" b="1" dirty="0"/>
              <a:t>CONTEST: </a:t>
            </a:r>
            <a:r>
              <a:rPr lang="en-US" dirty="0"/>
              <a:t>APWA WA Chapter is running a contest for the Golden Hard Hat Award. Use the hashtag </a:t>
            </a:r>
            <a:r>
              <a:rPr lang="en-US" dirty="0">
                <a:highlight>
                  <a:srgbClr val="FFFF00"/>
                </a:highlight>
              </a:rPr>
              <a:t>#iampublicworks </a:t>
            </a:r>
            <a:r>
              <a:rPr lang="en-US" dirty="0"/>
              <a:t>with </a:t>
            </a:r>
            <a:r>
              <a:rPr lang="en-US" dirty="0">
                <a:highlight>
                  <a:srgbClr val="FFFF00"/>
                </a:highlight>
              </a:rPr>
              <a:t>#apwawa </a:t>
            </a:r>
            <a:r>
              <a:rPr lang="en-US" dirty="0"/>
              <a:t>on social media channels Facebook or LinkedIn to be entered from </a:t>
            </a:r>
            <a:r>
              <a:rPr lang="en-US" dirty="0">
                <a:highlight>
                  <a:srgbClr val="FFFF00"/>
                </a:highlight>
              </a:rPr>
              <a:t>May 21 -  Sept 29.</a:t>
            </a:r>
          </a:p>
          <a:p>
            <a:pPr marL="0" indent="0">
              <a:buNone/>
            </a:pPr>
            <a:r>
              <a:rPr lang="en-US" dirty="0"/>
              <a:t>Winners will be recognized at the Fall Conference on Oct 4-5.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36B266-2E22-AB9C-5B12-5DC5CFE5C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</p:spTree>
    <p:extLst>
      <p:ext uri="{BB962C8B-B14F-4D97-AF65-F5344CB8AC3E}">
        <p14:creationId xmlns:p14="http://schemas.microsoft.com/office/powerpoint/2010/main" val="2325591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D1507-8EC6-E944-C89B-9ABBAEBB6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included in the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1DD76-0F99-2420-4E88-B350CAE52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6672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#iampublicworks logos to design your own graphics</a:t>
            </a:r>
          </a:p>
          <a:p>
            <a:r>
              <a:rPr lang="en-US" dirty="0"/>
              <a:t>Governor’s Proclamation of Public Works Week for WA State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Templates for Social Media Graphics</a:t>
            </a:r>
          </a:p>
          <a:p>
            <a:r>
              <a:rPr lang="en-US" dirty="0"/>
              <a:t>Profile photo templates</a:t>
            </a:r>
          </a:p>
          <a:p>
            <a:r>
              <a:rPr lang="en-US" dirty="0"/>
              <a:t>Rectangular templates</a:t>
            </a:r>
          </a:p>
          <a:p>
            <a:r>
              <a:rPr lang="en-US" dirty="0"/>
              <a:t>Square templates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D183ECE-22B5-FE05-C572-530597D079D5}"/>
              </a:ext>
            </a:extLst>
          </p:cNvPr>
          <p:cNvGrpSpPr/>
          <p:nvPr/>
        </p:nvGrpSpPr>
        <p:grpSpPr>
          <a:xfrm>
            <a:off x="6610925" y="1509116"/>
            <a:ext cx="1489364" cy="1485762"/>
            <a:chOff x="4191000" y="1524000"/>
            <a:chExt cx="3819236" cy="3810000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54CAC65-9685-1159-10C7-8841F5F204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0641"/>
            <a:stretch/>
          </p:blipFill>
          <p:spPr>
            <a:xfrm>
              <a:off x="4294909" y="1524000"/>
              <a:ext cx="3640138" cy="38100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1BB980E7-73AB-A8BE-E426-C4F103DCB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91000" y="1524000"/>
              <a:ext cx="3810000" cy="3810000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7D81683-0F12-BF5F-77C8-DA246EC52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00236" y="1524000"/>
              <a:ext cx="3810000" cy="381000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6D897B8-1CB8-EF9F-FC13-CC2CD1E5EA5B}"/>
              </a:ext>
            </a:extLst>
          </p:cNvPr>
          <p:cNvGrpSpPr/>
          <p:nvPr/>
        </p:nvGrpSpPr>
        <p:grpSpPr>
          <a:xfrm>
            <a:off x="9390698" y="1509116"/>
            <a:ext cx="1489364" cy="1485762"/>
            <a:chOff x="4191000" y="1524000"/>
            <a:chExt cx="3819236" cy="3810000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7648F5F4-65A8-CD84-8B62-03636666AA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t="3704" b="3704"/>
            <a:stretch/>
          </p:blipFill>
          <p:spPr>
            <a:xfrm>
              <a:off x="4524375" y="1524000"/>
              <a:ext cx="3143250" cy="38100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787AB6EA-9951-5839-7864-61A89F770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91000" y="1524000"/>
              <a:ext cx="3810000" cy="381000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51846B8A-F447-DC5F-9C39-4A2C188F3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200236" y="1524000"/>
              <a:ext cx="3810000" cy="38100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58644D4-6AC9-91CB-1FF2-8922A61E7DCB}"/>
              </a:ext>
            </a:extLst>
          </p:cNvPr>
          <p:cNvGrpSpPr/>
          <p:nvPr/>
        </p:nvGrpSpPr>
        <p:grpSpPr>
          <a:xfrm>
            <a:off x="6240786" y="3247428"/>
            <a:ext cx="2526986" cy="1325563"/>
            <a:chOff x="495767" y="428625"/>
            <a:chExt cx="11439525" cy="6000750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6F36196E-C819-C643-522E-9A39420A4A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b="6805"/>
            <a:stretch/>
          </p:blipFill>
          <p:spPr>
            <a:xfrm>
              <a:off x="495767" y="428625"/>
              <a:ext cx="11439525" cy="600075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DE2DD37E-085F-5AC6-8242-FB7410D9C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05292" y="428625"/>
              <a:ext cx="11430000" cy="6000750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6CBE408D-D905-1E44-4545-348B75A2C0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648450" y="4492625"/>
              <a:ext cx="5162550" cy="1819275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FA900B7-BA5F-941D-514B-0DE29F8BC99C}"/>
              </a:ext>
            </a:extLst>
          </p:cNvPr>
          <p:cNvGrpSpPr/>
          <p:nvPr/>
        </p:nvGrpSpPr>
        <p:grpSpPr>
          <a:xfrm>
            <a:off x="8924116" y="3247428"/>
            <a:ext cx="2526986" cy="1325563"/>
            <a:chOff x="495767" y="428625"/>
            <a:chExt cx="11439525" cy="6000750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486AD838-49CC-D891-AB68-7835453B21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b="6805"/>
            <a:stretch/>
          </p:blipFill>
          <p:spPr>
            <a:xfrm>
              <a:off x="495767" y="428625"/>
              <a:ext cx="11439525" cy="600075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E0F0C64-4C39-1E2D-9FBE-958828342F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01068" y="428625"/>
              <a:ext cx="11430000" cy="600075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6134E1B7-3B85-1DD9-7F0B-4B87B2C96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648450" y="4492624"/>
              <a:ext cx="5162550" cy="1819275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757DB2-F425-AEE3-1B21-39914CC36573}"/>
              </a:ext>
            </a:extLst>
          </p:cNvPr>
          <p:cNvGrpSpPr/>
          <p:nvPr/>
        </p:nvGrpSpPr>
        <p:grpSpPr>
          <a:xfrm>
            <a:off x="6642210" y="4825541"/>
            <a:ext cx="1461655" cy="1461655"/>
            <a:chOff x="2667000" y="0"/>
            <a:chExt cx="6858000" cy="6858000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24A2CB86-1179-8D36-5E1A-4B45B0DC77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 l="605" r="43258"/>
            <a:stretch/>
          </p:blipFill>
          <p:spPr>
            <a:xfrm>
              <a:off x="2678546" y="0"/>
              <a:ext cx="6844145" cy="6858000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3DC19EFA-E2A4-4A08-AFF6-DEE8B5447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B570D35A-4B09-D988-C8D5-62CAAFB72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5599039" y="5393699"/>
              <a:ext cx="3755809" cy="1321138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EB5338B-8B76-D627-1DD7-5F70B67DEF1D}"/>
              </a:ext>
            </a:extLst>
          </p:cNvPr>
          <p:cNvGrpSpPr/>
          <p:nvPr/>
        </p:nvGrpSpPr>
        <p:grpSpPr>
          <a:xfrm>
            <a:off x="9458258" y="4797982"/>
            <a:ext cx="1458702" cy="1458702"/>
            <a:chOff x="2667000" y="0"/>
            <a:chExt cx="6858000" cy="6858000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823CC716-3B4F-C78F-0C66-5FD3D5DA9E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 l="605" r="43258"/>
            <a:stretch/>
          </p:blipFill>
          <p:spPr>
            <a:xfrm>
              <a:off x="2678546" y="0"/>
              <a:ext cx="6844145" cy="6858000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7367F170-92DE-8703-6E12-4FB0EC1A0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30B2CB23-ECC0-86C2-2A1D-F27DDC9FA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560291" y="5367119"/>
              <a:ext cx="3791237" cy="1336027"/>
            </a:xfrm>
            <a:prstGeom prst="rect">
              <a:avLst/>
            </a:prstGeom>
          </p:spPr>
        </p:pic>
      </p:grpSp>
      <p:sp>
        <p:nvSpPr>
          <p:cNvPr id="32" name="Footer Placeholder 31">
            <a:extLst>
              <a:ext uri="{FF2B5EF4-FFF2-40B4-BE49-F238E27FC236}">
                <a16:creationId xmlns:a16="http://schemas.microsoft.com/office/drawing/2014/main" id="{79FB9478-32BF-8448-9893-4FBB629E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</a:p>
        </p:txBody>
      </p:sp>
    </p:spTree>
    <p:extLst>
      <p:ext uri="{BB962C8B-B14F-4D97-AF65-F5344CB8AC3E}">
        <p14:creationId xmlns:p14="http://schemas.microsoft.com/office/powerpoint/2010/main" val="418687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A37A1-AADC-55FC-3451-D1BAB0518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#iampublicworks logos</a:t>
            </a:r>
            <a:br>
              <a:rPr lang="en-US" dirty="0"/>
            </a:br>
            <a:r>
              <a:rPr lang="en-US" sz="3200" dirty="0"/>
              <a:t>For your unlimited use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501C85-BEA5-4CD5-4D78-33B2174DB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8923D05-A0B3-6389-4E23-7A2B2B989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3416" y="1609725"/>
            <a:ext cx="5162550" cy="181927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BBFE6F0-B7C5-38A5-219D-C891A50FB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33416" y="4257673"/>
            <a:ext cx="5162550" cy="181927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EB01AD8-5C53-EFDB-E284-D900E5C759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09089" y="4257673"/>
            <a:ext cx="2309090" cy="230909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5A4F0690-569A-A8F5-F29F-E4783157E5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09089" y="1690688"/>
            <a:ext cx="2309090" cy="23090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6CD7025-8E82-9668-5E1A-C37F1193385D}"/>
              </a:ext>
            </a:extLst>
          </p:cNvPr>
          <p:cNvSpPr txBox="1"/>
          <p:nvPr/>
        </p:nvSpPr>
        <p:spPr>
          <a:xfrm>
            <a:off x="140860" y="2430117"/>
            <a:ext cx="31011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How to Use: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Resize if needed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logo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“Save as a Picture”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 the pop-up window, “Save as type” choose PNG (Portable Network Graphic) for transparent background or JPEG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600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A37A1-AADC-55FC-3451-D1BAB0518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Governor’s Proclamation </a:t>
            </a:r>
            <a:br>
              <a:rPr lang="en-US" dirty="0"/>
            </a:br>
            <a:r>
              <a:rPr lang="en-US" dirty="0"/>
              <a:t>of Public Works Week 2023</a:t>
            </a:r>
            <a:br>
              <a:rPr lang="en-US" dirty="0"/>
            </a:br>
            <a:r>
              <a:rPr lang="en-US" sz="3200" dirty="0"/>
              <a:t>For your unlimited use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501C85-BEA5-4CD5-4D78-33B2174DB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CD7025-8E82-9668-5E1A-C37F1193385D}"/>
              </a:ext>
            </a:extLst>
          </p:cNvPr>
          <p:cNvSpPr txBox="1"/>
          <p:nvPr/>
        </p:nvSpPr>
        <p:spPr>
          <a:xfrm>
            <a:off x="140860" y="2430117"/>
            <a:ext cx="24568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How to Use: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Resize if needed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image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“Save as a Picture”</a:t>
            </a:r>
          </a:p>
          <a:p>
            <a:endParaRPr lang="en-US" dirty="0"/>
          </a:p>
        </p:txBody>
      </p:sp>
      <p:pic>
        <p:nvPicPr>
          <p:cNvPr id="5" name="Picture 4" descr="A close-up of a document&#10;&#10;Description automatically generated with medium confidence">
            <a:extLst>
              <a:ext uri="{FF2B5EF4-FFF2-40B4-BE49-F238E27FC236}">
                <a16:creationId xmlns:a16="http://schemas.microsoft.com/office/drawing/2014/main" id="{3E617CC8-54D4-4990-E778-4C868FCC0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723" y="0"/>
            <a:ext cx="5271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371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F00284C3-F693-C831-97E4-0DC3C08D55D5}"/>
              </a:ext>
            </a:extLst>
          </p:cNvPr>
          <p:cNvGrpSpPr/>
          <p:nvPr/>
        </p:nvGrpSpPr>
        <p:grpSpPr>
          <a:xfrm>
            <a:off x="4191000" y="1524000"/>
            <a:ext cx="3819236" cy="3810000"/>
            <a:chOff x="4191000" y="1524000"/>
            <a:chExt cx="3819236" cy="3810000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6EAC9E71-6AB7-AE55-B329-B9E0CC6B9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0641"/>
            <a:stretch/>
          </p:blipFill>
          <p:spPr>
            <a:xfrm>
              <a:off x="4294909" y="1524000"/>
              <a:ext cx="3640138" cy="38100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27C8A3E2-26E8-9965-680B-6908CF595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91000" y="1524000"/>
              <a:ext cx="3810000" cy="381000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E60C6B87-8C96-2122-9DC7-5AB8E9BB6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00236" y="1524000"/>
              <a:ext cx="3810000" cy="3810000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993E4014-5C2D-3453-A35B-6EAB059B7DD9}"/>
              </a:ext>
            </a:extLst>
          </p:cNvPr>
          <p:cNvSpPr txBox="1"/>
          <p:nvPr/>
        </p:nvSpPr>
        <p:spPr>
          <a:xfrm>
            <a:off x="489527" y="1730671"/>
            <a:ext cx="32050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Back”, do this twice.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9F93172-D026-AD0B-41C4-1E7D72B4E673}"/>
              </a:ext>
            </a:extLst>
          </p:cNvPr>
          <p:cNvSpPr txBox="1"/>
          <p:nvPr/>
        </p:nvSpPr>
        <p:spPr>
          <a:xfrm>
            <a:off x="9245600" y="2789380"/>
            <a:ext cx="24568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 or not square you can crop right here in PPT. </a:t>
            </a:r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(4.17in x 4.17in)</a:t>
            </a:r>
          </a:p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626D61-E7D4-798C-8FE1-3ACA9372BF29}"/>
              </a:ext>
            </a:extLst>
          </p:cNvPr>
          <p:cNvSpPr txBox="1"/>
          <p:nvPr/>
        </p:nvSpPr>
        <p:spPr>
          <a:xfrm>
            <a:off x="4562763" y="5559369"/>
            <a:ext cx="31218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Profile Photo – Orange/Yellow (4.17in x 4.17in)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7491077-4F46-DCE3-6292-D9B1FDFEA4BE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28" name="Footer Placeholder 27">
            <a:extLst>
              <a:ext uri="{FF2B5EF4-FFF2-40B4-BE49-F238E27FC236}">
                <a16:creationId xmlns:a16="http://schemas.microsoft.com/office/drawing/2014/main" id="{18DA95D7-77A5-F74C-A588-4BF09D88B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379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6EAC9E71-6AB7-AE55-B329-B9E0CC6B9A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0641"/>
          <a:stretch/>
        </p:blipFill>
        <p:spPr>
          <a:xfrm>
            <a:off x="4294909" y="1524000"/>
            <a:ext cx="3640138" cy="3810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27C8A3E2-26E8-9965-680B-6908CF5956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1000" y="1524000"/>
            <a:ext cx="3810000" cy="3810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E60C6B87-8C96-2122-9DC7-5AB8E9BB6E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00236" y="1524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F5A7B06-3F86-36D7-FD2E-D98BD3814B9D}"/>
              </a:ext>
            </a:extLst>
          </p:cNvPr>
          <p:cNvGrpSpPr/>
          <p:nvPr/>
        </p:nvGrpSpPr>
        <p:grpSpPr>
          <a:xfrm>
            <a:off x="4191000" y="1524000"/>
            <a:ext cx="3819236" cy="3810000"/>
            <a:chOff x="4191000" y="1524000"/>
            <a:chExt cx="3819236" cy="3810000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B7782156-D23C-4474-44BA-D13B289BA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3704" b="3704"/>
            <a:stretch/>
          </p:blipFill>
          <p:spPr>
            <a:xfrm>
              <a:off x="4524375" y="1524000"/>
              <a:ext cx="3143250" cy="3810000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6A640FB1-CD70-2D2F-1AC6-ACEDA85AA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91000" y="1524000"/>
              <a:ext cx="3810000" cy="38100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6442CF7-0BDD-133B-8BDF-6FD2346F1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200236" y="1524000"/>
              <a:ext cx="3810000" cy="3810000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04E3DCF-7882-6C6C-0314-99D3A99E8707}"/>
              </a:ext>
            </a:extLst>
          </p:cNvPr>
          <p:cNvSpPr txBox="1"/>
          <p:nvPr/>
        </p:nvSpPr>
        <p:spPr>
          <a:xfrm>
            <a:off x="489527" y="1730671"/>
            <a:ext cx="320501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Right click on the graphic and “Send to Back”, do this twice.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With the image now in front, Right click on the image, “Change  Graphic”, navigate to your profile photo and select it.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Now that the image is changed, Right click, “Send to Back”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Ctrl (Control) A to select everything, Right click, “Group”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Right Click, “Save as a picture”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DB0910-45C9-03EF-F523-3FB040BD6D00}"/>
              </a:ext>
            </a:extLst>
          </p:cNvPr>
          <p:cNvSpPr txBox="1"/>
          <p:nvPr/>
        </p:nvSpPr>
        <p:spPr>
          <a:xfrm>
            <a:off x="9245600" y="1828800"/>
            <a:ext cx="24568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Tip: </a:t>
            </a:r>
            <a:r>
              <a:rPr lang="en-US" dirty="0"/>
              <a:t>If your image is too large or not square you can crop right here in PPT. </a:t>
            </a:r>
          </a:p>
          <a:p>
            <a:r>
              <a:rPr lang="en-US" dirty="0"/>
              <a:t>Select/click on the image, Choose “Graphic Format” from the top menu bar.</a:t>
            </a:r>
          </a:p>
          <a:p>
            <a:r>
              <a:rPr lang="en-US" dirty="0"/>
              <a:t>Choose “Crop” from the tool options. (4.17in x 4.17in)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855A4C-20B3-CF45-5363-95BB57D65674}"/>
              </a:ext>
            </a:extLst>
          </p:cNvPr>
          <p:cNvSpPr txBox="1"/>
          <p:nvPr/>
        </p:nvSpPr>
        <p:spPr>
          <a:xfrm>
            <a:off x="4939146" y="5559368"/>
            <a:ext cx="2847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Profile Photo – Blue/Green</a:t>
            </a:r>
          </a:p>
          <a:p>
            <a:r>
              <a:rPr lang="en-US" dirty="0"/>
              <a:t>(4.17in x 4.17in)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0DBF69-33AE-64C9-D415-BBAB7D0AED05}"/>
              </a:ext>
            </a:extLst>
          </p:cNvPr>
          <p:cNvSpPr txBox="1"/>
          <p:nvPr/>
        </p:nvSpPr>
        <p:spPr>
          <a:xfrm>
            <a:off x="858982" y="332509"/>
            <a:ext cx="1084349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How to create your own #iampublicworks graphics!</a:t>
            </a:r>
          </a:p>
          <a:p>
            <a:r>
              <a:rPr lang="en-US" sz="2000" dirty="0">
                <a:highlight>
                  <a:srgbClr val="FFFF00"/>
                </a:highlight>
              </a:rPr>
              <a:t>Read the instructions here and complete the actions on the next page.</a:t>
            </a:r>
          </a:p>
          <a:p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5747AC19-E5F5-A2CF-5BEC-3586C1967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#iampublicworks toolkit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899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B7782156-D23C-4474-44BA-D13B289BA6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704" b="3704"/>
          <a:stretch/>
        </p:blipFill>
        <p:spPr>
          <a:xfrm>
            <a:off x="4524375" y="1524000"/>
            <a:ext cx="3143250" cy="3810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A640FB1-CD70-2D2F-1AC6-ACEDA85AA2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1000" y="1524000"/>
            <a:ext cx="3810000" cy="38100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6442CF7-0BDD-133B-8BDF-6FD2346F1A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00236" y="152400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04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</TotalTime>
  <Words>1315</Words>
  <Application>Microsoft Office PowerPoint</Application>
  <PresentationFormat>Widescreen</PresentationFormat>
  <Paragraphs>113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#iampublicworks toolkit</vt:lpstr>
      <vt:lpstr>#iampublicworks campaign</vt:lpstr>
      <vt:lpstr>What’s included in the toolkit</vt:lpstr>
      <vt:lpstr>#iampublicworks logos For your unlimited use</vt:lpstr>
      <vt:lpstr>Governor’s Proclamation  of Public Works Week 2023 For your unlimited 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Juel Lugo</dc:creator>
  <cp:lastModifiedBy>Juel Lugo</cp:lastModifiedBy>
  <cp:revision>8</cp:revision>
  <dcterms:created xsi:type="dcterms:W3CDTF">2023-05-11T23:07:57Z</dcterms:created>
  <dcterms:modified xsi:type="dcterms:W3CDTF">2023-09-19T21:26:36Z</dcterms:modified>
</cp:coreProperties>
</file>